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30" r:id="rId6"/>
    <p:sldId id="257" r:id="rId7"/>
    <p:sldId id="317" r:id="rId8"/>
    <p:sldId id="361" r:id="rId9"/>
    <p:sldId id="334" r:id="rId10"/>
    <p:sldId id="327" r:id="rId11"/>
    <p:sldId id="303" r:id="rId12"/>
    <p:sldId id="356" r:id="rId13"/>
    <p:sldId id="333" r:id="rId14"/>
    <p:sldId id="359" r:id="rId15"/>
    <p:sldId id="337" r:id="rId16"/>
    <p:sldId id="331" r:id="rId17"/>
    <p:sldId id="323" r:id="rId18"/>
    <p:sldId id="295" r:id="rId19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81E"/>
    <a:srgbClr val="FFFF99"/>
    <a:srgbClr val="EFEBE5"/>
    <a:srgbClr val="008000"/>
    <a:srgbClr val="0000CC"/>
    <a:srgbClr val="FFFFCC"/>
    <a:srgbClr val="CCFFCC"/>
    <a:srgbClr val="FFFF00"/>
    <a:srgbClr val="FC183E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4694" autoAdjust="0"/>
  </p:normalViewPr>
  <p:slideViewPr>
    <p:cSldViewPr>
      <p:cViewPr varScale="1">
        <p:scale>
          <a:sx n="114" d="100"/>
          <a:sy n="114" d="100"/>
        </p:scale>
        <p:origin x="44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8E7806B-F2FA-4D9F-B922-CDDBD816C2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53E57BC-C80B-49C5-A577-FC19A6C556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C343C1F7-577F-4001-ACF2-D1E0729216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BBDC1EA-3E95-4DF6-ADE7-C63AF63F09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10183E-EAC9-45E1-BBEE-8F829226B89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A93A8DD-3281-49E4-998B-41E670DB44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38CDD19-42E5-4E91-B041-5462347328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E93A90A-532A-4926-A8B9-B6A4348224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7F75200-CA93-4C74-BEC6-F94D6A82B2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EB554B0C-CE9B-4D09-BA3D-B71540BC14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EFD03EFB-2480-45E8-BA99-55E799A3F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8E2AA6-3FF7-4DEC-86D1-52F7BCB9FE6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27FBDB3-2E3C-485F-95B7-36BA470DE3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A514F-1907-46E1-88FA-D33DA106F021}" type="slidenum">
              <a:rPr lang="de-DE" altLang="de-DE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5E52C55-FD1F-42D6-8787-82B906236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0C63808-FA51-422E-8E00-725BC168B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 altLang="de-DE">
                <a:latin typeface="Arial" panose="020B0604020202020204" pitchFamily="34" charset="0"/>
                <a:cs typeface="Arial" panose="020B0604020202020204" pitchFamily="34" charset="0"/>
              </a:rPr>
              <a:t>Begrüssung und Entschuldigungen: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62D15F5-6CD6-4AE5-9A23-EB87755FF4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CB7FCE-6D65-4F01-B3DB-03CFD672D0FD}" type="slidenum">
              <a:rPr lang="de-DE" altLang="de-DE"/>
              <a:pPr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532B4B6-44B7-4D7C-9279-887906D4E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874BBE7-7DEC-4E36-862F-156562CFB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E8FD7AA0-5071-4A46-A713-AA0975463266}"/>
              </a:ext>
            </a:extLst>
          </p:cNvPr>
          <p:cNvSpPr/>
          <p:nvPr userDrawn="1"/>
        </p:nvSpPr>
        <p:spPr>
          <a:xfrm flipH="1">
            <a:off x="-3" y="2780928"/>
            <a:ext cx="12215779" cy="407707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Rechtwinkliges Dreieck 8">
            <a:extLst>
              <a:ext uri="{FF2B5EF4-FFF2-40B4-BE49-F238E27FC236}">
                <a16:creationId xmlns:a16="http://schemas.microsoft.com/office/drawing/2014/main" id="{FE137282-B545-4436-9AEF-4B906DB11E9E}"/>
              </a:ext>
            </a:extLst>
          </p:cNvPr>
          <p:cNvSpPr/>
          <p:nvPr userDrawn="1"/>
        </p:nvSpPr>
        <p:spPr>
          <a:xfrm rot="5400000" flipH="1">
            <a:off x="-2265097" y="2241317"/>
            <a:ext cx="6858000" cy="2375363"/>
          </a:xfrm>
          <a:prstGeom prst="rtTriangle">
            <a:avLst/>
          </a:prstGeom>
          <a:solidFill>
            <a:srgbClr val="BE2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BB5EF2-0F2B-4AB9-9DCD-5A5861E04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4042A3-629C-44A3-8E1F-4F24722E7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606D88-255B-4CF2-8894-F8A2C8015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83A6A-92A5-492F-8ACD-1004AD364923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DDDB671-66F4-4289-A394-A430622AE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14" y="5959431"/>
            <a:ext cx="2239686" cy="7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7596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D98E95-A7D3-4F45-AD71-DA09E04A5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F66621-8EFB-4B36-8F46-5EBF9962F5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2E3F9F-AFD0-4A11-A957-DE3ECC601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9C2BA-9207-4305-B30C-9D1F2D1F2C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320688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FB992E-9523-467C-9468-5BD995499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4D7B70-E292-4256-B599-4C5F0BD3F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E2BE5D-D49A-49CB-BFA9-200E64C78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DBA1C-62CA-4271-AF28-4F67CF0ABB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4559928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68272-8C05-466B-A26A-5593782D5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FE1C94-D7F3-43E9-967C-E97824037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02BE11-00A4-4F75-B25A-46AD37A9A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87680-7EA9-4A0D-9E9B-97CCD75007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8791510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B661A1-10FC-49DD-B893-DEAB42FD8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E0D2B-D36B-4322-AF84-47F8715B7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937EF1-8C3D-4628-A6F6-E46F8850C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9841-7D7D-4767-8BAD-63531CD4373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9360393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38311-4C4C-47B1-B828-AEBB881E1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4F4C9-A94E-4F84-A2E2-33A690BA4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2EF81-7E95-45DF-A082-7AE0FFECE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33A53-09B3-4E43-92D3-5AB7740544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433444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6E13C4-B72F-430E-803C-4C7AEB2A2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3D1E6-903F-4BFF-9EF0-EEEB15CEA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436B67-04EE-4184-9052-C885C9594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00FA7-F333-4286-B892-D8B210379EC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902750C6-FA9A-4EC3-8333-9870C381B7F3}"/>
              </a:ext>
            </a:extLst>
          </p:cNvPr>
          <p:cNvSpPr/>
          <p:nvPr userDrawn="1"/>
        </p:nvSpPr>
        <p:spPr>
          <a:xfrm>
            <a:off x="0" y="3924644"/>
            <a:ext cx="12144750" cy="289255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2A2B6BC-FAA3-4E26-99E6-EE045BB27266}"/>
              </a:ext>
            </a:extLst>
          </p:cNvPr>
          <p:cNvSpPr/>
          <p:nvPr userDrawn="1"/>
        </p:nvSpPr>
        <p:spPr>
          <a:xfrm flipH="1">
            <a:off x="7750197" y="5966012"/>
            <a:ext cx="4442490" cy="897358"/>
          </a:xfrm>
          <a:prstGeom prst="rtTriangle">
            <a:avLst/>
          </a:prstGeom>
          <a:solidFill>
            <a:srgbClr val="BE2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CCA301-E66B-464C-AD3A-1222FF719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2" t="-1" b="-14633"/>
          <a:stretch/>
        </p:blipFill>
        <p:spPr>
          <a:xfrm>
            <a:off x="111905" y="6178012"/>
            <a:ext cx="1611646" cy="58521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46C3AFA-B969-4217-8BFF-7CBC43ED17F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901627" y="6398103"/>
            <a:ext cx="327355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tlanta" panose="020B050202020202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14B302A-0D63-4367-8DE2-633F0F494881}" type="datetime4">
              <a:rPr lang="de-CH" smtClean="0"/>
              <a:pPr/>
              <a:t>14. November 2023</a:t>
            </a:fld>
            <a:endParaRPr lang="de-C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9A5E6-5BA1-49E9-B188-E0791080268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378592" y="6398103"/>
            <a:ext cx="64008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bg1"/>
                </a:solidFill>
                <a:latin typeface="Atlanta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CA678D3D-1355-4199-9316-8D7E35FD910D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62687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04437C-44A0-473F-AA6E-8B14446D9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4D216E-430A-4EFC-89BE-6BCF2D1D9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C4A19E-F903-4EF0-BD35-CEB420F18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A942D-EB12-4777-B637-EF8CA45A095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660168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7572B-DE57-4737-8C17-53EF46166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3E63B-C29B-4EB9-BF31-953893814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6E992-3EAF-4506-A637-8BBD5A217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18C97-D25E-4F79-BFC3-5D0073CE9A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838009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1C1B72-A566-45C9-8F0E-CF8069FA9B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F33E18-60FF-4B29-90C7-D4116CFA7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0D380-3A44-4BCB-8BEE-D7F3DC7F6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2DB8E-CF81-449B-8D66-DC86868683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400494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FFDC11-D67D-4012-ACE3-ED9D13D63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DA36F5-EFE3-4236-B757-045EB9B65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84B194-3167-40EB-AAF8-718B64C0E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68987-FBEA-4785-A012-2ED4C7E34A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27156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41F5C1-6CFC-4391-9C04-CB61FDF14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9B2825-FF6D-486E-A52D-3E65D22A5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0AF563-F5C8-485D-BED6-45990134E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D4C5A-412F-4CAE-810B-106109809A8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071822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8228D-04EA-4705-A073-5C8743764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51FB8-D7D9-4A4D-ABEF-F2340896D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64696A-51F7-4723-8E2C-3935B310B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F60A2-7D8D-4D21-9352-A7A050BC73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890984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024A7-C347-43B6-AFC8-4BEC73C34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B54CC-C87E-4E62-BD73-2397B9D13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10C9F-D1FF-4ED4-B441-72129DCD1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58B48-40BE-4E00-9A89-753CE05F51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607545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4A124B-9D87-40BA-813A-F1847D3A4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E2704B-F6C6-47A9-83FB-E7FE990B0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9E095B-9430-4E91-BC82-365D3D92F1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596382-82D2-45CB-8C56-365C367F55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39C143-30CF-49C5-9486-D9555CE27F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C77926-505D-4A22-9E93-7F76182DD5B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PP%20Berufsbildung%202023%2013.11.2023%20tm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h/url?sa=i&amp;rct=j&amp;q=&amp;esrc=s&amp;source=images&amp;cd=&amp;ved=0ahUKEwi4_7Dx7efWAhWGVhoKHftaDGsQjRwIBw&amp;url=https%3A%2F%2Fwww.thieme.de%2Fviamedici%2Farzt-im-beruf-alternative-berufsfelder-1562%2Fa%2Fdrei-wege-zum-e-health-pionier-studium-und-fortbildung-27804.htm&amp;psig=AOvVaw0Ih1rTgI02R23COAB_WEx2&amp;ust=150778683981732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h/url?sa=i&amp;rct=j&amp;q=&amp;esrc=s&amp;source=images&amp;cd=&amp;ved=0ahUKEwj32sea7_7WAhUGuxQKHcKZDrYQjRwIBw&amp;url=https%3A%2F%2Fde.fotolia.com%2Ftag%2Fwieso&amp;psig=AOvVaw3pTwO_Uv-2b4AUAuhVDbs3&amp;ust=150857748505451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uev_iss_folienpraesentation_6kl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0843D7E9-1D99-41C1-84AD-C354BFBACC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99456" y="908720"/>
            <a:ext cx="10297144" cy="576064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CH" altLang="de-DE" sz="4400" b="1" dirty="0"/>
              <a:t>Übertritt PS – SEK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4400" b="1" dirty="0">
                <a:solidFill>
                  <a:srgbClr val="C00000"/>
                </a:solidFill>
              </a:rPr>
              <a:t>Eltern- und 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4400" b="1" dirty="0">
                <a:solidFill>
                  <a:srgbClr val="C00000"/>
                </a:solidFill>
              </a:rPr>
              <a:t>Schülerinformationen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4800" b="1" dirty="0"/>
              <a:t>Herzlich willkommen!  </a:t>
            </a:r>
            <a:endParaRPr lang="de-DE" altLang="de-DE" sz="4800" b="1" dirty="0"/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AFD6553-A748-4ED4-A622-929CFF2F1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Kanti - Gymnasium</a:t>
            </a:r>
            <a:endParaRPr lang="de-DE" altLang="de-DE" sz="4000" b="1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A7A31A2-D59E-4116-B484-8ABFCB6C3B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CH" altLang="de-DE" dirty="0"/>
              <a:t>Tag der offenen Tür für Interessierte       </a:t>
            </a:r>
            <a:br>
              <a:rPr lang="de-CH" altLang="de-DE" dirty="0"/>
            </a:br>
            <a:r>
              <a:rPr lang="de-CH" altLang="de-DE" sz="2400" dirty="0"/>
              <a:t>Sursee: 04.11.2023, Infos auf der Website beachten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dirty="0"/>
              <a:t>Besuchstage im Unterricht für 6. Klässler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CH" altLang="de-DE" dirty="0"/>
              <a:t>   </a:t>
            </a:r>
            <a:r>
              <a:rPr lang="de-CH" altLang="de-DE" sz="2400" dirty="0"/>
              <a:t>Sursee: 15.-19.01.2024 </a:t>
            </a:r>
            <a:r>
              <a:rPr lang="de-CH" altLang="de-DE" sz="2400" dirty="0">
                <a:sym typeface="Wingdings" panose="05000000000000000000" pitchFamily="2" charset="2"/>
              </a:rPr>
              <a:t> Klassen-LP</a:t>
            </a:r>
            <a:endParaRPr lang="de-CH" altLang="de-DE" sz="2400" dirty="0"/>
          </a:p>
          <a:p>
            <a:pPr eaLnBrk="1" hangingPunct="1">
              <a:lnSpc>
                <a:spcPct val="150000"/>
              </a:lnSpc>
            </a:pPr>
            <a:r>
              <a:rPr lang="de-CH" altLang="de-DE" dirty="0"/>
              <a:t>Schulhausführung für Jugendliche u. Eltern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CH" altLang="de-DE" sz="2400" dirty="0"/>
              <a:t>    Sursee: Mittwoch, 17.01.2024 </a:t>
            </a:r>
            <a:r>
              <a:rPr lang="de-CH" altLang="de-DE" sz="2400" dirty="0">
                <a:sym typeface="Wingdings" panose="05000000000000000000" pitchFamily="2" charset="2"/>
              </a:rPr>
              <a:t> Klassen-LP</a:t>
            </a:r>
            <a:endParaRPr lang="de-CH" altLang="de-DE" sz="2400" dirty="0"/>
          </a:p>
        </p:txBody>
      </p:sp>
      <p:pic>
        <p:nvPicPr>
          <p:cNvPr id="16388" name="Picture 5" descr="http://www.lernpool.de/schuelerpool/bild/themenbilder/weg_nach_oben_G.jpg">
            <a:extLst>
              <a:ext uri="{FF2B5EF4-FFF2-40B4-BE49-F238E27FC236}">
                <a16:creationId xmlns:a16="http://schemas.microsoft.com/office/drawing/2014/main" id="{83D2EC2F-F4A7-4AB5-AD3E-925FAA34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206" y="3806031"/>
            <a:ext cx="1512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0A6DE-1973-4A87-A3F3-BB06E35AC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650" y="2133601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6600" dirty="0">
                <a:solidFill>
                  <a:srgbClr val="BE281E"/>
                </a:solidFill>
                <a:latin typeface="Arial Black" panose="020B0A04020102020204" pitchFamily="34" charset="0"/>
              </a:rPr>
              <a:t>Der duale </a:t>
            </a:r>
            <a:r>
              <a:rPr lang="de-DE" sz="6600" dirty="0">
                <a:solidFill>
                  <a:srgbClr val="BE281E"/>
                </a:solidFill>
                <a:latin typeface="Arial Black" panose="020B0A04020102020204" pitchFamily="34" charset="0"/>
                <a:hlinkClick r:id="rId2" action="ppaction://hlinkfile"/>
              </a:rPr>
              <a:t>Bildungsweg</a:t>
            </a:r>
            <a:endParaRPr lang="de-DE" sz="6600" dirty="0">
              <a:solidFill>
                <a:srgbClr val="BE281E"/>
              </a:solidFill>
              <a:latin typeface="Arial Black" panose="020B0A04020102020204" pitchFamily="34" charset="0"/>
            </a:endParaRPr>
          </a:p>
        </p:txBody>
      </p:sp>
      <p:sp>
        <p:nvSpPr>
          <p:cNvPr id="17411" name="Untertitel 2">
            <a:extLst>
              <a:ext uri="{FF2B5EF4-FFF2-40B4-BE49-F238E27FC236}">
                <a16:creationId xmlns:a16="http://schemas.microsoft.com/office/drawing/2014/main" id="{2752C56C-3E0C-4D04-854B-6EE397E62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114" y="4581526"/>
            <a:ext cx="7272337" cy="1057275"/>
          </a:xfrm>
        </p:spPr>
        <p:txBody>
          <a:bodyPr/>
          <a:lstStyle/>
          <a:p>
            <a:r>
              <a:rPr lang="de-DE" altLang="de-DE" dirty="0">
                <a:latin typeface="Arial Black" panose="020B0A04020102020204" pitchFamily="34" charset="0"/>
              </a:rPr>
              <a:t>Infoanlass November 2023</a:t>
            </a:r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E881743B-C493-4052-9ACC-2D41322B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Weitere Alternativen</a:t>
            </a:r>
          </a:p>
        </p:txBody>
      </p:sp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id="{7FE70710-71B3-40FB-8F2C-92A5C1F8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Sportklasse Kriens (23.-25.11.)</a:t>
            </a:r>
          </a:p>
          <a:p>
            <a:pPr>
              <a:defRPr/>
            </a:pPr>
            <a:r>
              <a:rPr lang="de-CH" altLang="de-DE" dirty="0"/>
              <a:t>Sportschule Engelberg </a:t>
            </a:r>
          </a:p>
          <a:p>
            <a:pPr>
              <a:defRPr/>
            </a:pPr>
            <a:r>
              <a:rPr lang="de-CH" altLang="de-DE" dirty="0"/>
              <a:t>SEK+ </a:t>
            </a:r>
            <a:r>
              <a:rPr lang="de-CH" altLang="de-DE" dirty="0" err="1"/>
              <a:t>Schüpfheim</a:t>
            </a:r>
            <a:endParaRPr lang="de-CH" altLang="de-DE" dirty="0"/>
          </a:p>
          <a:p>
            <a:pPr>
              <a:defRPr/>
            </a:pPr>
            <a:r>
              <a:rPr lang="de-CH" altLang="de-DE" dirty="0"/>
              <a:t>Privatschulen</a:t>
            </a:r>
          </a:p>
          <a:p>
            <a:pPr lvl="1">
              <a:defRPr/>
            </a:pPr>
            <a:r>
              <a:rPr lang="de-CH" altLang="de-DE" dirty="0"/>
              <a:t>St. Clemens Ebikon</a:t>
            </a:r>
          </a:p>
          <a:p>
            <a:pPr lvl="1">
              <a:defRPr/>
            </a:pPr>
            <a:r>
              <a:rPr lang="de-CH" altLang="de-DE" dirty="0" err="1"/>
              <a:t>S&amp;Co</a:t>
            </a:r>
            <a:r>
              <a:rPr lang="de-CH" altLang="de-DE" dirty="0"/>
              <a:t> Ebikon</a:t>
            </a:r>
          </a:p>
          <a:p>
            <a:pPr lvl="1">
              <a:defRPr/>
            </a:pPr>
            <a:r>
              <a:rPr lang="de-CH" altLang="de-DE" dirty="0"/>
              <a:t>etc.</a:t>
            </a:r>
          </a:p>
          <a:p>
            <a:pPr marL="0" indent="0">
              <a:buNone/>
              <a:defRPr/>
            </a:pPr>
            <a:endParaRPr lang="de-CH" altLang="de-DE" dirty="0"/>
          </a:p>
        </p:txBody>
      </p:sp>
      <p:pic>
        <p:nvPicPr>
          <p:cNvPr id="19460" name="Picture 6" descr="Bildergebnis für Wege">
            <a:hlinkClick r:id="rId2"/>
            <a:extLst>
              <a:ext uri="{FF2B5EF4-FFF2-40B4-BE49-F238E27FC236}">
                <a16:creationId xmlns:a16="http://schemas.microsoft.com/office/drawing/2014/main" id="{D16950D0-FE9F-4FB9-A46A-1F9C3C9CA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749426"/>
            <a:ext cx="3355975" cy="223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>
            <a:extLst>
              <a:ext uri="{FF2B5EF4-FFF2-40B4-BE49-F238E27FC236}">
                <a16:creationId xmlns:a16="http://schemas.microsoft.com/office/drawing/2014/main" id="{F03F39DB-CBCF-458A-AD44-230CB8B5C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Gesprächsrunde mit Jugendlichen</a:t>
            </a:r>
            <a:endParaRPr lang="de-DE" altLang="de-DE" sz="4000" b="1" dirty="0"/>
          </a:p>
        </p:txBody>
      </p:sp>
      <p:graphicFrame>
        <p:nvGraphicFramePr>
          <p:cNvPr id="133162" name="Group 42">
            <a:extLst>
              <a:ext uri="{FF2B5EF4-FFF2-40B4-BE49-F238E27FC236}">
                <a16:creationId xmlns:a16="http://schemas.microsoft.com/office/drawing/2014/main" id="{FBAEDBB7-D66A-4439-9B14-186B91BB3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070073"/>
              </p:ext>
            </p:extLst>
          </p:nvPr>
        </p:nvGraphicFramePr>
        <p:xfrm>
          <a:off x="767408" y="1628800"/>
          <a:ext cx="10369150" cy="2590772"/>
        </p:xfrm>
        <a:graphic>
          <a:graphicData uri="http://schemas.openxmlformats.org/drawingml/2006/table">
            <a:tbl>
              <a:tblPr/>
              <a:tblGrid>
                <a:gridCol w="2048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084">
                  <a:extLst>
                    <a:ext uri="{9D8B030D-6E8A-4147-A177-3AD203B41FA5}">
                      <a16:colId xmlns:a16="http://schemas.microsoft.com/office/drawing/2014/main" val="1168838327"/>
                    </a:ext>
                  </a:extLst>
                </a:gridCol>
                <a:gridCol w="2111084">
                  <a:extLst>
                    <a:ext uri="{9D8B030D-6E8A-4147-A177-3AD203B41FA5}">
                      <a16:colId xmlns:a16="http://schemas.microsoft.com/office/drawing/2014/main" val="1026305603"/>
                    </a:ext>
                  </a:extLst>
                </a:gridCol>
                <a:gridCol w="2048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LZG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Lara/</a:t>
                      </a: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Anina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6607" marR="13660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Erol/Leonida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KZG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6607" marR="13660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Laureta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SEK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Laura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6607" marR="13660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Elina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SEK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Seraina</a:t>
                      </a:r>
                    </a:p>
                  </a:txBody>
                  <a:tcPr marL="136607" marR="13660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SEK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Joan</a:t>
                      </a:r>
                    </a:p>
                  </a:txBody>
                  <a:tcPr marL="136607" marR="13660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FBC4B55D-4F7F-4DAC-B89B-3B2D91700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Gibt es Fragen …</a:t>
            </a:r>
            <a:endParaRPr lang="de-DE" altLang="de-DE" sz="4000" b="1" dirty="0"/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3E5DC874-C66C-468B-9414-72F6D8F1AD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CH" altLang="de-DE" sz="2800" dirty="0"/>
              <a:t>zu den Niveaus?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2800" dirty="0"/>
              <a:t>zu den Möglichkeiten nach der 9. Kl.?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2800" dirty="0"/>
              <a:t>zur Durchlässigkeit?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2800" dirty="0"/>
              <a:t>zu den Wechselmöglichkeiten?</a:t>
            </a:r>
          </a:p>
          <a:p>
            <a:pPr marL="0" indent="0" eaLnBrk="1" hangingPunct="1">
              <a:buNone/>
            </a:pPr>
            <a:endParaRPr lang="de-CH" altLang="de-DE" sz="2800" b="1" dirty="0">
              <a:solidFill>
                <a:srgbClr val="008000"/>
              </a:solidFill>
            </a:endParaRPr>
          </a:p>
          <a:p>
            <a:pPr marL="0" indent="0" eaLnBrk="1" hangingPunct="1">
              <a:buNone/>
            </a:pPr>
            <a:r>
              <a:rPr lang="de-CH" altLang="de-DE" sz="2800" b="1" dirty="0">
                <a:solidFill>
                  <a:srgbClr val="C00000"/>
                </a:solidFill>
              </a:rPr>
              <a:t>Dann rufen Sie die LP oder die SL an.</a:t>
            </a:r>
            <a:endParaRPr lang="de-DE" altLang="de-DE" sz="2800" b="1" dirty="0">
              <a:solidFill>
                <a:srgbClr val="C00000"/>
              </a:solidFill>
            </a:endParaRPr>
          </a:p>
        </p:txBody>
      </p:sp>
      <p:pic>
        <p:nvPicPr>
          <p:cNvPr id="21508" name="Picture 6" descr="Bildergebnis für fragezeichen bilder">
            <a:hlinkClick r:id="rId2"/>
            <a:extLst>
              <a:ext uri="{FF2B5EF4-FFF2-40B4-BE49-F238E27FC236}">
                <a16:creationId xmlns:a16="http://schemas.microsoft.com/office/drawing/2014/main" id="{EE44C5A3-C60D-4DA9-9752-7D1D4582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7" y="1598663"/>
            <a:ext cx="3109913" cy="388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3CBDB93-2C78-4ECE-90B6-1DBA9628C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2666726"/>
          </a:xfrm>
        </p:spPr>
        <p:txBody>
          <a:bodyPr/>
          <a:lstStyle/>
          <a:p>
            <a:pPr eaLnBrk="1" hangingPunct="1">
              <a:defRPr/>
            </a:pPr>
            <a:r>
              <a:rPr lang="de-CH" b="1" dirty="0">
                <a:solidFill>
                  <a:srgbClr val="C00000"/>
                </a:solidFill>
              </a:rPr>
              <a:t>Herzlichen Dank für Ihr Interesse </a:t>
            </a:r>
            <a:br>
              <a:rPr lang="de-CH" b="1" dirty="0">
                <a:solidFill>
                  <a:srgbClr val="C00000"/>
                </a:solidFill>
              </a:rPr>
            </a:br>
            <a:r>
              <a:rPr lang="de-CH" b="1" dirty="0">
                <a:solidFill>
                  <a:srgbClr val="C00000"/>
                </a:solidFill>
              </a:rPr>
              <a:t>und Ihre Kooperation!</a:t>
            </a:r>
            <a:br>
              <a:rPr lang="de-DE" b="1" dirty="0">
                <a:solidFill>
                  <a:srgbClr val="C00000"/>
                </a:solidFill>
              </a:rPr>
            </a:br>
            <a:br>
              <a:rPr lang="de-CH" dirty="0">
                <a:solidFill>
                  <a:srgbClr val="000099"/>
                </a:solidFill>
              </a:rPr>
            </a:br>
            <a:endParaRPr lang="de-CH" dirty="0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1DC63C9D-8886-4456-BBBE-5309564D4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CH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erwartet Sie</a:t>
            </a:r>
            <a:endParaRPr lang="de-DE" sz="4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646EF61-B996-4ED2-B930-2690658BD3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sz="2800" dirty="0"/>
              <a:t>Begrüssung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sz="2800" dirty="0"/>
              <a:t>Übertritt Primarschule – Sekundarstufe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dirty="0"/>
              <a:t>Unser SEK-Modell ISS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dirty="0"/>
              <a:t>Langzeitgymnasium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sz="2800" dirty="0"/>
              <a:t>Berufsbildung, Herr Anton Muff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dirty="0"/>
              <a:t>Firma Huber-</a:t>
            </a:r>
            <a:r>
              <a:rPr lang="de-CH" altLang="de-DE" dirty="0" err="1"/>
              <a:t>Kontech</a:t>
            </a:r>
            <a:r>
              <a:rPr lang="de-CH" altLang="de-DE" dirty="0"/>
              <a:t> AG, Buttisholz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sz="2800" dirty="0"/>
              <a:t>Fragerunde mit Lernenden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de-DE" altLang="de-DE" sz="2800" dirty="0"/>
              <a:t>Schluss</a:t>
            </a: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43617-2CEC-4B59-BF8F-308BBF78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CH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 Weg wähle ich?</a:t>
            </a:r>
          </a:p>
        </p:txBody>
      </p:sp>
      <p:pic>
        <p:nvPicPr>
          <p:cNvPr id="4099" name="Picture 5" descr="verschiedene Wege zu Leads">
            <a:extLst>
              <a:ext uri="{FF2B5EF4-FFF2-40B4-BE49-F238E27FC236}">
                <a16:creationId xmlns:a16="http://schemas.microsoft.com/office/drawing/2014/main" id="{CD754CB6-8252-4D48-B679-5FF1AC17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773238"/>
            <a:ext cx="7634288" cy="403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A3A25C3-AF2C-4C8F-8083-FCDBCDB3B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Rechtliche Grundlagen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AEAE0D6-F2E9-4770-9511-4B6DA3C5A5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8942784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CH" altLang="de-DE" dirty="0"/>
              <a:t>Verordnung (SRL Nr. 405b) über die Beurteilung der Lernenden in der Volksschule und über die Übertrittsverfahren</a:t>
            </a:r>
          </a:p>
          <a:p>
            <a:pPr eaLnBrk="1" hangingPunct="1">
              <a:defRPr/>
            </a:pPr>
            <a:r>
              <a:rPr lang="de-CH" altLang="de-DE" dirty="0"/>
              <a:t>Offizielle Unterlagen und Formulare des Kantons Luzern</a:t>
            </a:r>
          </a:p>
          <a:p>
            <a:pPr eaLnBrk="1" hangingPunct="1">
              <a:defRPr/>
            </a:pPr>
            <a:endParaRPr lang="de-CH" altLang="de-DE" dirty="0"/>
          </a:p>
          <a:p>
            <a:pPr marL="0" indent="0" eaLnBrk="1" hangingPunct="1">
              <a:buNone/>
              <a:defRPr/>
            </a:pPr>
            <a:endParaRPr lang="de-CH" altLang="de-DE" dirty="0"/>
          </a:p>
        </p:txBody>
      </p:sp>
      <p:pic>
        <p:nvPicPr>
          <p:cNvPr id="6148" name="Picture 5" descr="paragraph">
            <a:extLst>
              <a:ext uri="{FF2B5EF4-FFF2-40B4-BE49-F238E27FC236}">
                <a16:creationId xmlns:a16="http://schemas.microsoft.com/office/drawing/2014/main" id="{7CAC79EF-6193-40BE-877A-D119752A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600201"/>
            <a:ext cx="2006600" cy="3313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58B8505A-A0AA-4581-B4CE-540C29D4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b="1" dirty="0"/>
              <a:t>Infos für den Kanton LU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C94410-3313-4DDB-BA93-51F12C48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171" name="Bildplatzhalter 4" descr="Internet Explorer">
            <a:hlinkClick r:id="rId2" action="ppaction://hlinkfile"/>
            <a:extLst>
              <a:ext uri="{FF2B5EF4-FFF2-40B4-BE49-F238E27FC236}">
                <a16:creationId xmlns:a16="http://schemas.microsoft.com/office/drawing/2014/main" id="{17C71379-73CA-4AB3-8933-41AAD173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175338"/>
            <a:ext cx="9446840" cy="495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AECB4E-90B9-434A-9D0F-AE234AFB3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Sekundarschul-Modelle LU</a:t>
            </a:r>
            <a:endParaRPr lang="de-DE" altLang="de-DE" sz="4000" b="1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B51791B-ADA1-4E84-8E3E-237ECB3F0D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e-CH" altLang="de-DE" b="1" dirty="0">
                <a:solidFill>
                  <a:srgbClr val="BE281E"/>
                </a:solidFill>
              </a:rPr>
              <a:t>Integriertes Modell ISS </a:t>
            </a:r>
            <a:br>
              <a:rPr lang="de-CH" altLang="de-DE" b="1" dirty="0">
                <a:solidFill>
                  <a:srgbClr val="BE281E"/>
                </a:solidFill>
              </a:rPr>
            </a:br>
            <a:r>
              <a:rPr lang="de-CH" altLang="de-DE" sz="2400" b="1" dirty="0">
                <a:solidFill>
                  <a:srgbClr val="BE281E"/>
                </a:solidFill>
              </a:rPr>
              <a:t>(Nottwil, Luzern, Rothenburg, Schüpfheim, </a:t>
            </a:r>
            <a:r>
              <a:rPr lang="de-CH" altLang="de-DE" sz="2400" b="1" dirty="0" err="1">
                <a:solidFill>
                  <a:srgbClr val="BE281E"/>
                </a:solidFill>
              </a:rPr>
              <a:t>Sempach</a:t>
            </a:r>
            <a:r>
              <a:rPr lang="de-CH" altLang="de-DE" sz="2400" b="1" dirty="0">
                <a:solidFill>
                  <a:srgbClr val="BE281E"/>
                </a:solidFill>
              </a:rPr>
              <a:t>, …)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CH" altLang="de-DE" b="1" dirty="0"/>
              <a:t>Kooperatives Modell KSS </a:t>
            </a:r>
            <a:br>
              <a:rPr lang="de-CH" altLang="de-DE" b="1" dirty="0"/>
            </a:br>
            <a:r>
              <a:rPr lang="de-CH" altLang="de-DE" sz="2400" dirty="0"/>
              <a:t>(Sursee, Ruswil, …)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CH" altLang="de-DE" b="1" dirty="0"/>
              <a:t>Getrenntes Modell GSS </a:t>
            </a:r>
            <a:br>
              <a:rPr lang="de-CH" altLang="de-DE" b="1" dirty="0"/>
            </a:br>
            <a:r>
              <a:rPr lang="de-CH" altLang="de-DE" sz="2400" dirty="0"/>
              <a:t>(Emmen, Triengen, …)</a:t>
            </a:r>
          </a:p>
          <a:p>
            <a:pPr marL="0" indent="0" eaLnBrk="1" hangingPunct="1">
              <a:buNone/>
              <a:defRPr/>
            </a:pPr>
            <a:endParaRPr lang="de-DE" altLang="de-DE" dirty="0"/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4CF49EA-4A3D-4F8E-99F1-8327E5860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Mögliche Schüler-Profile</a:t>
            </a:r>
            <a:endParaRPr lang="de-DE" altLang="de-DE" sz="4000" b="1" dirty="0"/>
          </a:p>
        </p:txBody>
      </p:sp>
      <p:graphicFrame>
        <p:nvGraphicFramePr>
          <p:cNvPr id="128081" name="Group 81">
            <a:extLst>
              <a:ext uri="{FF2B5EF4-FFF2-40B4-BE49-F238E27FC236}">
                <a16:creationId xmlns:a16="http://schemas.microsoft.com/office/drawing/2014/main" id="{8D9B85F6-75B1-42C4-B2CC-377CACB54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632851"/>
              </p:ext>
            </p:extLst>
          </p:nvPr>
        </p:nvGraphicFramePr>
        <p:xfrm>
          <a:off x="609600" y="1600200"/>
          <a:ext cx="10972802" cy="4151312"/>
        </p:xfrm>
        <a:graphic>
          <a:graphicData uri="http://schemas.openxmlformats.org/drawingml/2006/table">
            <a:tbl>
              <a:tblPr/>
              <a:tblGrid>
                <a:gridCol w="2133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1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Niveaufächer</a:t>
                      </a:r>
                      <a:endParaRPr kumimoji="0" lang="de-DE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0" dirty="0">
                          <a:solidFill>
                            <a:srgbClr val="BE281E"/>
                          </a:solidFill>
                        </a:rPr>
                        <a:t>Stammklassen-fächer</a:t>
                      </a: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</a:t>
                      </a:r>
                      <a:endParaRPr kumimoji="0" lang="de-DE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</a:t>
                      </a:r>
                      <a:endParaRPr kumimoji="0" lang="de-DE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</a:t>
                      </a:r>
                      <a:endParaRPr kumimoji="0" lang="de-DE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Mt</a:t>
                      </a:r>
                      <a:endParaRPr kumimoji="0" lang="de-DE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281E"/>
                          </a:solidFill>
                          <a:effectLst/>
                          <a:latin typeface="Arial" charset="0"/>
                          <a:cs typeface="Arial" charset="0"/>
                        </a:rPr>
                        <a:t>RZG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281E"/>
                          </a:solidFill>
                          <a:effectLst/>
                          <a:latin typeface="Arial" charset="0"/>
                          <a:cs typeface="Arial" charset="0"/>
                        </a:rPr>
                        <a:t>N&amp;T</a:t>
                      </a: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Pia</a:t>
                      </a:r>
                      <a:endParaRPr kumimoji="0" lang="de-DE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de-DE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de-DE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de-DE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E281E"/>
                          </a:solidFill>
                          <a:effectLst/>
                          <a:latin typeface="Arial" charset="0"/>
                          <a:cs typeface="Arial" charset="0"/>
                        </a:rPr>
                        <a:t>AB</a:t>
                      </a: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Edi</a:t>
                      </a:r>
                      <a:endParaRPr kumimoji="0" lang="de-DE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de-DE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de-DE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de-DE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E281E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67" name="Rectangle 3">
            <a:extLst>
              <a:ext uri="{FF2B5EF4-FFF2-40B4-BE49-F238E27FC236}">
                <a16:creationId xmlns:a16="http://schemas.microsoft.com/office/drawing/2014/main" id="{7D6B8137-68D0-4205-A74D-83F2684CAC6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5770563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CH" altLang="de-DE" sz="2800"/>
          </a:p>
          <a:p>
            <a:pPr eaLnBrk="1" hangingPunct="1"/>
            <a:endParaRPr lang="de-DE" altLang="de-DE" sz="2800"/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15C4AD2-1813-4F96-9939-EB97E6E79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Stundenplan SEK</a:t>
            </a:r>
          </a:p>
        </p:txBody>
      </p:sp>
      <p:graphicFrame>
        <p:nvGraphicFramePr>
          <p:cNvPr id="82344" name="Group 424">
            <a:extLst>
              <a:ext uri="{FF2B5EF4-FFF2-40B4-BE49-F238E27FC236}">
                <a16:creationId xmlns:a16="http://schemas.microsoft.com/office/drawing/2014/main" id="{629042B4-29A9-4EDC-8631-F304EC903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07944"/>
              </p:ext>
            </p:extLst>
          </p:nvPr>
        </p:nvGraphicFramePr>
        <p:xfrm>
          <a:off x="801501" y="1196752"/>
          <a:ext cx="10588998" cy="5089720"/>
        </p:xfrm>
        <a:graphic>
          <a:graphicData uri="http://schemas.openxmlformats.org/drawingml/2006/table">
            <a:tbl>
              <a:tblPr/>
              <a:tblGrid>
                <a:gridCol w="1764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4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Zeiten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07.20 -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08.10 -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09.00 -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10.05 -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WAH</a:t>
                      </a: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10.55 -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WAH</a:t>
                      </a: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13.30 -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WAH</a:t>
                      </a: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Rk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14.20 -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15.25 -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16.10 -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Musikschule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17.00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Verein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7CF7AAD9-B076-4C45-8FFB-799CBF50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4000" b="1" dirty="0"/>
              <a:t>Zeugnis</a:t>
            </a:r>
            <a:endParaRPr lang="de-CH" altLang="de-DE" sz="4000" dirty="0"/>
          </a:p>
        </p:txBody>
      </p:sp>
      <p:sp>
        <p:nvSpPr>
          <p:cNvPr id="23555" name="Inhaltsplatzhalter 2">
            <a:extLst>
              <a:ext uri="{FF2B5EF4-FFF2-40B4-BE49-F238E27FC236}">
                <a16:creationId xmlns:a16="http://schemas.microsoft.com/office/drawing/2014/main" id="{64B4544E-631D-4D84-B257-769D05153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CH" altLang="de-DE" dirty="0"/>
          </a:p>
          <a:p>
            <a:pPr marL="0" indent="0">
              <a:buNone/>
              <a:defRPr/>
            </a:pPr>
            <a:endParaRPr lang="de-CH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F23FC2-B05D-4ACC-899E-1B1DC9F0D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548680"/>
            <a:ext cx="7320661" cy="5395832"/>
          </a:xfrm>
          <a:prstGeom prst="rect">
            <a:avLst/>
          </a:prstGeom>
        </p:spPr>
      </p:pic>
      <p:sp>
        <p:nvSpPr>
          <p:cNvPr id="3" name="Flussdiagramm: Prozess 2">
            <a:extLst>
              <a:ext uri="{FF2B5EF4-FFF2-40B4-BE49-F238E27FC236}">
                <a16:creationId xmlns:a16="http://schemas.microsoft.com/office/drawing/2014/main" id="{9F18CC1C-FF89-402D-B9A2-29F9A87C1638}"/>
              </a:ext>
            </a:extLst>
          </p:cNvPr>
          <p:cNvSpPr/>
          <p:nvPr/>
        </p:nvSpPr>
        <p:spPr>
          <a:xfrm>
            <a:off x="4439816" y="1383854"/>
            <a:ext cx="1224136" cy="216024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5383EC5B174547A65725618A2299EC" ma:contentTypeVersion="13" ma:contentTypeDescription="Ein neues Dokument erstellen." ma:contentTypeScope="" ma:versionID="07bfcfb7dd8d0d562776bf9376a2e2dc">
  <xsd:schema xmlns:xsd="http://www.w3.org/2001/XMLSchema" xmlns:xs="http://www.w3.org/2001/XMLSchema" xmlns:p="http://schemas.microsoft.com/office/2006/metadata/properties" xmlns:ns3="79fc24a0-caad-4470-b58c-21cd3335452c" xmlns:ns4="95651515-3525-4486-92fb-1a0a57ed8dac" targetNamespace="http://schemas.microsoft.com/office/2006/metadata/properties" ma:root="true" ma:fieldsID="0a187ae517003af0bfe89ad2f1d67466" ns3:_="" ns4:_="">
    <xsd:import namespace="79fc24a0-caad-4470-b58c-21cd3335452c"/>
    <xsd:import namespace="95651515-3525-4486-92fb-1a0a57ed8d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c24a0-caad-4470-b58c-21cd33354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51515-3525-4486-92fb-1a0a57ed8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330D59-019B-41A4-AF32-3E91149B16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DCCD8-D29E-4C0C-AD41-0FDE35517C7A}">
  <ds:schemaRefs>
    <ds:schemaRef ds:uri="http://schemas.microsoft.com/office/2006/documentManagement/types"/>
    <ds:schemaRef ds:uri="http://schemas.openxmlformats.org/package/2006/metadata/core-properties"/>
    <ds:schemaRef ds:uri="95651515-3525-4486-92fb-1a0a57ed8dac"/>
    <ds:schemaRef ds:uri="http://purl.org/dc/elements/1.1/"/>
    <ds:schemaRef ds:uri="http://schemas.microsoft.com/office/2006/metadata/properties"/>
    <ds:schemaRef ds:uri="79fc24a0-caad-4470-b58c-21cd3335452c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12E459-2923-4AF5-99E8-3704291233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c24a0-caad-4470-b58c-21cd3335452c"/>
    <ds:schemaRef ds:uri="95651515-3525-4486-92fb-1a0a57ed8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320</Words>
  <Application>Microsoft Office PowerPoint</Application>
  <PresentationFormat>Breitbild</PresentationFormat>
  <Paragraphs>123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Atlanta</vt:lpstr>
      <vt:lpstr>Standarddesign</vt:lpstr>
      <vt:lpstr>PowerPoint-Präsentation</vt:lpstr>
      <vt:lpstr>Das erwartet Sie</vt:lpstr>
      <vt:lpstr>Welchen Weg wähle ich?</vt:lpstr>
      <vt:lpstr>Rechtliche Grundlagen</vt:lpstr>
      <vt:lpstr>Infos für den Kanton LU</vt:lpstr>
      <vt:lpstr>Sekundarschul-Modelle LU</vt:lpstr>
      <vt:lpstr>Mögliche Schüler-Profile</vt:lpstr>
      <vt:lpstr>Stundenplan SEK</vt:lpstr>
      <vt:lpstr>Zeugnis</vt:lpstr>
      <vt:lpstr>Kanti - Gymnasium</vt:lpstr>
      <vt:lpstr>Der duale Bildungsweg</vt:lpstr>
      <vt:lpstr>Weitere Alternativen</vt:lpstr>
      <vt:lpstr>Gesprächsrunde mit Jugendlichen</vt:lpstr>
      <vt:lpstr>Gibt es Fragen …</vt:lpstr>
      <vt:lpstr>Herzlichen Dank für Ihr Interesse  und Ihre Kooperation!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Schulleitung</dc:creator>
  <cp:lastModifiedBy>Peter Erwin</cp:lastModifiedBy>
  <cp:revision>214</cp:revision>
  <cp:lastPrinted>2014-11-18T09:43:10Z</cp:lastPrinted>
  <dcterms:created xsi:type="dcterms:W3CDTF">2005-09-18T16:28:23Z</dcterms:created>
  <dcterms:modified xsi:type="dcterms:W3CDTF">2023-11-14T06:09:57Z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0x0101004E5383EC5B174547A65725618A2299EC</vt:lpwstr>
  </property>
</Properties>
</file>